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4"/>
    <p:sldMasterId id="2147483678" r:id="rId5"/>
  </p:sldMasterIdLst>
  <p:notesMasterIdLst>
    <p:notesMasterId r:id="rId18"/>
  </p:notesMasterIdLst>
  <p:handoutMasterIdLst>
    <p:handoutMasterId r:id="rId19"/>
  </p:handoutMasterIdLst>
  <p:sldIdLst>
    <p:sldId id="256" r:id="rId6"/>
    <p:sldId id="257" r:id="rId7"/>
    <p:sldId id="258" r:id="rId8"/>
    <p:sldId id="259" r:id="rId9"/>
    <p:sldId id="266" r:id="rId10"/>
    <p:sldId id="260" r:id="rId11"/>
    <p:sldId id="261" r:id="rId12"/>
    <p:sldId id="267" r:id="rId13"/>
    <p:sldId id="262" r:id="rId14"/>
    <p:sldId id="263" r:id="rId15"/>
    <p:sldId id="264" r:id="rId16"/>
    <p:sldId id="265" r:id="rId17"/>
  </p:sldIdLst>
  <p:sldSz cx="9906000" cy="6858000" type="A4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A66"/>
    <a:srgbClr val="75C248"/>
    <a:srgbClr val="236192"/>
    <a:srgbClr val="141E3C"/>
    <a:srgbClr val="CE512B"/>
    <a:srgbClr val="ECF3FA"/>
    <a:srgbClr val="DAE9F6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56" autoAdjust="0"/>
    <p:restoredTop sz="81942" autoAdjust="0"/>
  </p:normalViewPr>
  <p:slideViewPr>
    <p:cSldViewPr>
      <p:cViewPr>
        <p:scale>
          <a:sx n="85" d="100"/>
          <a:sy n="85" d="100"/>
        </p:scale>
        <p:origin x="-366" y="-612"/>
      </p:cViewPr>
      <p:guideLst>
        <p:guide orient="horz" pos="768"/>
        <p:guide orient="horz" pos="1728"/>
        <p:guide orient="horz" pos="1296"/>
        <p:guide orient="horz" pos="1440"/>
        <p:guide orient="horz" pos="1152"/>
        <p:guide orient="horz" pos="1584"/>
        <p:guide orient="horz" pos="672"/>
        <p:guide pos="468"/>
        <p:guide pos="3120"/>
        <p:guide pos="3848"/>
        <p:guide pos="5980"/>
        <p:guide pos="728"/>
        <p:guide pos="988"/>
        <p:guide pos="1664"/>
        <p:guide pos="35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72" y="-96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6" rIns="96650" bIns="48326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6" rIns="96650" bIns="48326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6" rIns="96650" bIns="48326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6" rIns="96650" bIns="48326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B13E0730-699E-4040-B1B7-9DC9E385A3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07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6" rIns="96650" bIns="48326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6" rIns="96650" bIns="48326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0450" y="720725"/>
            <a:ext cx="5195888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6" rIns="96650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6" rIns="96650" bIns="48326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6" rIns="96650" bIns="48326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 b="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5A9A7AEA-E4A0-4B83-9FC3-3D35BDA027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28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0" tIns="48326" rIns="96650" bIns="48326" anchor="b"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4654F5-28BF-4D0B-B174-213CA4C93823}" type="slidenum">
              <a:rPr lang="en-US" altLang="en-US" b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b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9300"/>
            <a:ext cx="58547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Greta slide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9300"/>
            <a:ext cx="58547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19138"/>
            <a:ext cx="5200650" cy="36004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9300"/>
            <a:ext cx="5854700" cy="4322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[Optional]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9300"/>
            <a:ext cx="58547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559300"/>
            <a:ext cx="58547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720725"/>
            <a:ext cx="5195888" cy="3598863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658798" y="279401"/>
            <a:ext cx="31268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200" b="0" smtClean="0">
                <a:solidFill>
                  <a:srgbClr val="FFFFFF"/>
                </a:solidFill>
                <a:latin typeface="Verdana" pitchFamily="34" charset="0"/>
                <a:cs typeface="+mn-cs"/>
              </a:rPr>
              <a:t>OCLC Online Computer Library Center</a:t>
            </a:r>
          </a:p>
        </p:txBody>
      </p:sp>
      <p:sp>
        <p:nvSpPr>
          <p:cNvPr id="2529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455981" y="749300"/>
            <a:ext cx="5173133" cy="20574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29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443942" y="3429000"/>
            <a:ext cx="3934883" cy="1549400"/>
          </a:xfrm>
        </p:spPr>
        <p:txBody>
          <a:bodyPr/>
          <a:lstStyle>
            <a:lvl1pPr marL="0" indent="0">
              <a:lnSpc>
                <a:spcPct val="110000"/>
              </a:lnSpc>
              <a:buFontTx/>
              <a:buNone/>
              <a:defRPr sz="19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88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658798" y="279401"/>
            <a:ext cx="31268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200" b="0" smtClean="0">
                <a:solidFill>
                  <a:srgbClr val="FFFFFF"/>
                </a:solidFill>
                <a:latin typeface="Verdana" pitchFamily="34" charset="0"/>
              </a:rPr>
              <a:t>OCLC Online Computer Library Center</a:t>
            </a:r>
          </a:p>
        </p:txBody>
      </p:sp>
      <p:sp>
        <p:nvSpPr>
          <p:cNvPr id="2529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455981" y="749300"/>
            <a:ext cx="5173133" cy="20574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29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443942" y="3429000"/>
            <a:ext cx="3934883" cy="1549400"/>
          </a:xfrm>
        </p:spPr>
        <p:txBody>
          <a:bodyPr/>
          <a:lstStyle>
            <a:lvl1pPr marL="0" indent="0">
              <a:lnSpc>
                <a:spcPct val="110000"/>
              </a:lnSpc>
              <a:buFontTx/>
              <a:buNone/>
              <a:defRPr sz="19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997950" y="6248400"/>
            <a:ext cx="787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0249B98-1609-401D-8FD4-9E794B62E28B}" type="slidenum">
              <a:rPr lang="en-US" sz="1600" smtClean="0"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687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1165" y="1031875"/>
            <a:ext cx="861615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0986" y="2336800"/>
            <a:ext cx="8451056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Verdana" pitchFamily="34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Verdana" pitchFamily="34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Verdana" pitchFamily="34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lr>
          <a:srgbClr val="CE512B"/>
        </a:buClr>
        <a:buFont typeface="Wingdings" pitchFamily="27" charset="2"/>
        <a:buChar char="§"/>
        <a:defRPr sz="20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lr>
          <a:srgbClr val="CE512B"/>
        </a:buClr>
        <a:buFont typeface="Wingdings" pitchFamily="27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lr>
          <a:srgbClr val="CE512B"/>
        </a:buClr>
        <a:buFont typeface="Wingdings" pitchFamily="27" charset="2"/>
        <a:buChar char="§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lr>
          <a:srgbClr val="CE512B"/>
        </a:buClr>
        <a:buFont typeface="Wingdings" pitchFamily="27" charset="2"/>
        <a:buChar char="§"/>
        <a:defRPr sz="15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lr>
          <a:srgbClr val="CE512B"/>
        </a:buClr>
        <a:buFont typeface="Wingdings" pitchFamily="27" charset="2"/>
        <a:buChar char="§"/>
        <a:defRPr sz="15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1165" y="1031875"/>
            <a:ext cx="861615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0986" y="2336800"/>
            <a:ext cx="8451056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93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Verdana" pitchFamily="34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Verdana" pitchFamily="34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Verdana" pitchFamily="34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folHlink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lr>
          <a:srgbClr val="CE512B"/>
        </a:buClr>
        <a:buFont typeface="Wingdings" pitchFamily="2" charset="2"/>
        <a:buChar char="§"/>
        <a:defRPr sz="20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lr>
          <a:srgbClr val="CE512B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lr>
          <a:srgbClr val="CE512B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lr>
          <a:srgbClr val="CE512B"/>
        </a:buClr>
        <a:buFont typeface="Wingdings" pitchFamily="2" charset="2"/>
        <a:buChar char="§"/>
        <a:defRPr sz="15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50000"/>
        </a:spcAft>
        <a:buClr>
          <a:srgbClr val="CE512B"/>
        </a:buClr>
        <a:buFont typeface="Wingdings" pitchFamily="2" charset="2"/>
        <a:buChar char="§"/>
        <a:defRPr sz="15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0" y="1102667"/>
            <a:ext cx="8763000" cy="461665"/>
          </a:xfrm>
          <a:prstGeom prst="rect">
            <a:avLst/>
          </a:prstGeom>
          <a:solidFill>
            <a:srgbClr val="CE512B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US" altLang="en-US" sz="2400" b="0" smtClean="0">
              <a:solidFill>
                <a:srgbClr val="1B3A66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247650" y="304800"/>
            <a:ext cx="9906000" cy="2000250"/>
          </a:xfrm>
        </p:spPr>
        <p:txBody>
          <a:bodyPr/>
          <a:lstStyle/>
          <a:p>
            <a:pPr eaLnBrk="1" hangingPunct="1"/>
            <a:r>
              <a:rPr lang="en-US" altLang="en-US" sz="3800" b="0" dirty="0" smtClean="0">
                <a:solidFill>
                  <a:schemeClr val="bg1"/>
                </a:solidFill>
                <a:cs typeface="Arial" charset="0"/>
              </a:rPr>
              <a:t>Telling Your Library Story</a:t>
            </a:r>
          </a:p>
        </p:txBody>
      </p:sp>
    </p:spTree>
    <p:extLst>
      <p:ext uri="{BB962C8B-B14F-4D97-AF65-F5344CB8AC3E}">
        <p14:creationId xmlns:p14="http://schemas.microsoft.com/office/powerpoint/2010/main" val="1365012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ChangeArrowheads="1"/>
          </p:cNvSpPr>
          <p:nvPr/>
        </p:nvSpPr>
        <p:spPr bwMode="auto">
          <a:xfrm>
            <a:off x="495301" y="2705100"/>
            <a:ext cx="861615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400" b="0" dirty="0" smtClean="0">
                <a:solidFill>
                  <a:srgbClr val="CE512B"/>
                </a:solidFill>
                <a:latin typeface="Palatino Linotype" pitchFamily="18" charset="0"/>
              </a:rPr>
              <a:t>Activity: Practicing Your </a:t>
            </a:r>
            <a:br>
              <a:rPr lang="en-US" altLang="en-US" sz="4400" b="0" dirty="0" smtClean="0">
                <a:solidFill>
                  <a:srgbClr val="CE512B"/>
                </a:solidFill>
                <a:latin typeface="Palatino Linotype" pitchFamily="18" charset="0"/>
              </a:rPr>
            </a:br>
            <a:r>
              <a:rPr lang="en-US" altLang="en-US" sz="4400" b="0" dirty="0" smtClean="0">
                <a:solidFill>
                  <a:srgbClr val="CE512B"/>
                </a:solidFill>
                <a:latin typeface="Palatino Linotype" pitchFamily="18" charset="0"/>
              </a:rPr>
              <a:t>Library Speech</a:t>
            </a:r>
          </a:p>
        </p:txBody>
      </p:sp>
    </p:spTree>
    <p:extLst>
      <p:ext uri="{BB962C8B-B14F-4D97-AF65-F5344CB8AC3E}">
        <p14:creationId xmlns:p14="http://schemas.microsoft.com/office/powerpoint/2010/main" val="388312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ChangeArrowheads="1"/>
          </p:cNvSpPr>
          <p:nvPr/>
        </p:nvSpPr>
        <p:spPr bwMode="auto">
          <a:xfrm>
            <a:off x="495301" y="304800"/>
            <a:ext cx="861615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400" b="0" smtClean="0">
                <a:solidFill>
                  <a:srgbClr val="CE512B"/>
                </a:solidFill>
                <a:latin typeface="Palatino Linotype" pitchFamily="18" charset="0"/>
              </a:rPr>
              <a:t>Closing</a:t>
            </a:r>
          </a:p>
        </p:txBody>
      </p:sp>
      <p:sp>
        <p:nvSpPr>
          <p:cNvPr id="11267" name="AutoShape 2"/>
          <p:cNvSpPr>
            <a:spLocks noChangeArrowheads="1"/>
          </p:cNvSpPr>
          <p:nvPr/>
        </p:nvSpPr>
        <p:spPr bwMode="auto">
          <a:xfrm>
            <a:off x="0" y="1219201"/>
            <a:ext cx="5943600" cy="595313"/>
          </a:xfrm>
          <a:prstGeom prst="roundRect">
            <a:avLst>
              <a:gd name="adj" fmla="val 1606"/>
            </a:avLst>
          </a:prstGeom>
          <a:solidFill>
            <a:srgbClr val="1B3A6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800" b="0" smtClean="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Reviewing our agenda:</a:t>
            </a:r>
          </a:p>
        </p:txBody>
      </p:sp>
      <p:sp>
        <p:nvSpPr>
          <p:cNvPr id="11268" name="Text Box 12"/>
          <p:cNvSpPr txBox="1">
            <a:spLocks noChangeArrowheads="1"/>
          </p:cNvSpPr>
          <p:nvPr/>
        </p:nvSpPr>
        <p:spPr bwMode="auto">
          <a:xfrm>
            <a:off x="990600" y="2209800"/>
            <a:ext cx="7924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11557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514350" indent="-514350" defTabSz="11557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557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557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557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altLang="en-US" sz="2400" b="0" smtClean="0">
                <a:solidFill>
                  <a:srgbClr val="1B3A66"/>
                </a:solidFill>
                <a:latin typeface="Verdana" pitchFamily="34" charset="0"/>
                <a:ea typeface="ＭＳ Ｐゴシック" pitchFamily="34" charset="-128"/>
              </a:rPr>
              <a:t>Identify and discuss informal opportunities to tell your library story.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altLang="en-US" sz="2400" b="0" smtClean="0">
                <a:solidFill>
                  <a:srgbClr val="1B3A66"/>
                </a:solidFill>
                <a:latin typeface="Verdana" pitchFamily="34" charset="0"/>
                <a:ea typeface="ＭＳ Ｐゴシック" pitchFamily="34" charset="-128"/>
              </a:rPr>
              <a:t>Develop a one-minute library speech.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n-US" altLang="en-US" sz="2400" b="0" smtClean="0">
                <a:solidFill>
                  <a:srgbClr val="1B3A66"/>
                </a:solidFill>
                <a:latin typeface="Verdana" pitchFamily="34" charset="0"/>
                <a:ea typeface="ＭＳ Ｐゴシック" pitchFamily="34" charset="-128"/>
              </a:rPr>
              <a:t>Practice delivering your one-minute library speech and receive feedback from your peers.</a:t>
            </a:r>
          </a:p>
        </p:txBody>
      </p:sp>
    </p:spTree>
    <p:extLst>
      <p:ext uri="{BB962C8B-B14F-4D97-AF65-F5344CB8AC3E}">
        <p14:creationId xmlns:p14="http://schemas.microsoft.com/office/powerpoint/2010/main" val="3187251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6"/>
          <p:cNvSpPr>
            <a:spLocks noChangeArrowheads="1"/>
          </p:cNvSpPr>
          <p:nvPr/>
        </p:nvSpPr>
        <p:spPr bwMode="auto">
          <a:xfrm>
            <a:off x="990600" y="2133600"/>
            <a:ext cx="7924800" cy="12954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E512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0" smtClean="0">
                <a:solidFill>
                  <a:srgbClr val="1B3A66"/>
                </a:solidFill>
                <a:latin typeface="Verdana" pitchFamily="34" charset="0"/>
                <a:ea typeface="ＭＳ Ｐゴシック" pitchFamily="34" charset="-128"/>
              </a:rPr>
              <a:t>Please fill out your Session Feedback Form.</a:t>
            </a:r>
          </a:p>
        </p:txBody>
      </p:sp>
      <p:sp>
        <p:nvSpPr>
          <p:cNvPr id="12291" name="Rectangle 11"/>
          <p:cNvSpPr>
            <a:spLocks noChangeArrowheads="1"/>
          </p:cNvSpPr>
          <p:nvPr/>
        </p:nvSpPr>
        <p:spPr bwMode="auto">
          <a:xfrm>
            <a:off x="495301" y="304800"/>
            <a:ext cx="861615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400" b="0" smtClean="0">
                <a:solidFill>
                  <a:srgbClr val="CE512B"/>
                </a:solidFill>
                <a:latin typeface="Palatino Linotype" pitchFamily="18" charset="0"/>
                <a:ea typeface="ＭＳ Ｐゴシック" pitchFamily="34" charset="-128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084480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828800"/>
            <a:ext cx="7924800" cy="2895600"/>
          </a:xfrm>
          <a:prstGeom prst="roundRect">
            <a:avLst/>
          </a:prstGeom>
          <a:noFill/>
          <a:ln w="25400" cap="flat" cmpd="sng" algn="ctr">
            <a:solidFill>
              <a:srgbClr val="CE512B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0" dirty="0">
                <a:solidFill>
                  <a:srgbClr val="1B3A66"/>
                </a:solidFill>
                <a:latin typeface="Verdana"/>
                <a:cs typeface="Verdana"/>
              </a:rPr>
              <a:t>In this session, you will create a short version of your library story and practice telling it. </a:t>
            </a:r>
          </a:p>
        </p:txBody>
      </p:sp>
      <p:sp>
        <p:nvSpPr>
          <p:cNvPr id="4099" name="Rectangle 11"/>
          <p:cNvSpPr>
            <a:spLocks noChangeArrowheads="1"/>
          </p:cNvSpPr>
          <p:nvPr/>
        </p:nvSpPr>
        <p:spPr bwMode="auto">
          <a:xfrm>
            <a:off x="990600" y="304800"/>
            <a:ext cx="792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400" b="0" smtClean="0">
                <a:solidFill>
                  <a:srgbClr val="CE512B"/>
                </a:solidFill>
                <a:latin typeface="Palatino Linotype" pitchFamily="18" charset="0"/>
                <a:ea typeface="ＭＳ Ｐゴシック" pitchFamily="34" charset="-128"/>
              </a:rPr>
              <a:t>Session Purpose</a:t>
            </a:r>
          </a:p>
        </p:txBody>
      </p:sp>
    </p:spTree>
    <p:extLst>
      <p:ext uri="{BB962C8B-B14F-4D97-AF65-F5344CB8AC3E}">
        <p14:creationId xmlns:p14="http://schemas.microsoft.com/office/powerpoint/2010/main" val="3160283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990600" y="304800"/>
            <a:ext cx="792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400" b="0" smtClean="0">
                <a:solidFill>
                  <a:srgbClr val="CE512B"/>
                </a:solidFill>
                <a:latin typeface="Palatino Linotype" pitchFamily="18" charset="0"/>
                <a:ea typeface="ＭＳ Ｐゴシック" pitchFamily="34" charset="-128"/>
              </a:rPr>
              <a:t>Session Agenda</a:t>
            </a:r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0" y="1219201"/>
            <a:ext cx="5943600" cy="595313"/>
          </a:xfrm>
          <a:prstGeom prst="roundRect">
            <a:avLst>
              <a:gd name="adj" fmla="val 1606"/>
            </a:avLst>
          </a:prstGeom>
          <a:solidFill>
            <a:srgbClr val="1B3A6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800" b="0" smtClean="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In this session, you will:</a:t>
            </a:r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990600" y="2209800"/>
            <a:ext cx="7924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11557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514350" indent="-514350" defTabSz="11557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557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557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557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557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2400" b="0" smtClean="0">
                <a:solidFill>
                  <a:srgbClr val="1B3A66"/>
                </a:solidFill>
                <a:latin typeface="Verdana" pitchFamily="34" charset="0"/>
                <a:ea typeface="ＭＳ Ｐゴシック" pitchFamily="34" charset="-128"/>
              </a:rPr>
              <a:t>Identify and discuss informal opportunities to tell your library story.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2400" b="0" smtClean="0">
                <a:solidFill>
                  <a:srgbClr val="1B3A66"/>
                </a:solidFill>
                <a:latin typeface="Verdana" pitchFamily="34" charset="0"/>
                <a:ea typeface="ＭＳ Ｐゴシック" pitchFamily="34" charset="-128"/>
              </a:rPr>
              <a:t>Develop a one-minute library speech.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2400" b="0" smtClean="0">
                <a:solidFill>
                  <a:srgbClr val="1B3A66"/>
                </a:solidFill>
                <a:latin typeface="Verdana" pitchFamily="34" charset="0"/>
                <a:ea typeface="ＭＳ Ｐゴシック" pitchFamily="34" charset="-128"/>
              </a:rPr>
              <a:t>Practice delivering your one-minute library speech and receive feedback from your peers.</a:t>
            </a:r>
          </a:p>
        </p:txBody>
      </p:sp>
    </p:spTree>
    <p:extLst>
      <p:ext uri="{BB962C8B-B14F-4D97-AF65-F5344CB8AC3E}">
        <p14:creationId xmlns:p14="http://schemas.microsoft.com/office/powerpoint/2010/main" val="3426159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ChangeArrowheads="1"/>
          </p:cNvSpPr>
          <p:nvPr/>
        </p:nvSpPr>
        <p:spPr bwMode="auto">
          <a:xfrm>
            <a:off x="495301" y="304800"/>
            <a:ext cx="861615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400" b="0" smtClean="0">
                <a:solidFill>
                  <a:srgbClr val="CE512B"/>
                </a:solidFill>
                <a:latin typeface="Palatino Linotype" pitchFamily="18" charset="0"/>
              </a:rPr>
              <a:t>Telling a Good Library Story</a:t>
            </a: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495300" y="2209800"/>
            <a:ext cx="800735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altLang="en-US" sz="2400" b="0" smtClean="0">
                <a:solidFill>
                  <a:srgbClr val="1B3A66"/>
                </a:solidFill>
                <a:latin typeface="Verdana" pitchFamily="34" charset="0"/>
              </a:rPr>
              <a:t>Libraries have wonderful, often untold stories to tell.</a:t>
            </a:r>
          </a:p>
          <a:p>
            <a:pPr eaLnBrk="1" hangingPunct="1">
              <a:lnSpc>
                <a:spcPct val="9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altLang="en-US" sz="2400" b="0" smtClean="0">
                <a:solidFill>
                  <a:srgbClr val="1B3A66"/>
                </a:solidFill>
                <a:latin typeface="Verdana" pitchFamily="34" charset="0"/>
              </a:rPr>
              <a:t>Everyday encounters can provide opportunities to tell your library story—you need to be ready.</a:t>
            </a:r>
          </a:p>
        </p:txBody>
      </p:sp>
    </p:spTree>
    <p:extLst>
      <p:ext uri="{BB962C8B-B14F-4D97-AF65-F5344CB8AC3E}">
        <p14:creationId xmlns:p14="http://schemas.microsoft.com/office/powerpoint/2010/main" val="5060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ChangeArrowheads="1"/>
          </p:cNvSpPr>
          <p:nvPr/>
        </p:nvSpPr>
        <p:spPr bwMode="auto">
          <a:xfrm>
            <a:off x="644923" y="2781300"/>
            <a:ext cx="861615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400" b="0" dirty="0" smtClean="0">
                <a:solidFill>
                  <a:srgbClr val="CE512B"/>
                </a:solidFill>
                <a:latin typeface="Palatino Linotype" pitchFamily="18" charset="0"/>
              </a:rPr>
              <a:t>Activity: Opportunities to Tell Your Library Story</a:t>
            </a:r>
          </a:p>
        </p:txBody>
      </p:sp>
    </p:spTree>
    <p:extLst>
      <p:ext uri="{BB962C8B-B14F-4D97-AF65-F5344CB8AC3E}">
        <p14:creationId xmlns:p14="http://schemas.microsoft.com/office/powerpoint/2010/main" val="39136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495301" y="304800"/>
            <a:ext cx="861615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400" b="0" smtClean="0">
                <a:solidFill>
                  <a:srgbClr val="CE512B"/>
                </a:solidFill>
                <a:latin typeface="Palatino Linotype" pitchFamily="18" charset="0"/>
              </a:rPr>
              <a:t>Preparing to Tell Your </a:t>
            </a:r>
            <a:br>
              <a:rPr lang="en-US" altLang="en-US" sz="4400" b="0" smtClean="0">
                <a:solidFill>
                  <a:srgbClr val="CE512B"/>
                </a:solidFill>
                <a:latin typeface="Palatino Linotype" pitchFamily="18" charset="0"/>
              </a:rPr>
            </a:br>
            <a:r>
              <a:rPr lang="en-US" altLang="en-US" sz="4400" b="0" smtClean="0">
                <a:solidFill>
                  <a:srgbClr val="CE512B"/>
                </a:solidFill>
                <a:latin typeface="Palatino Linotype" pitchFamily="18" charset="0"/>
              </a:rPr>
              <a:t>Library Story</a:t>
            </a: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495300" y="2209801"/>
            <a:ext cx="800735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342900" indent="-3429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9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altLang="en-US" sz="2400" b="0" smtClean="0">
                <a:solidFill>
                  <a:srgbClr val="1B3A66"/>
                </a:solidFill>
                <a:latin typeface="Verdana" pitchFamily="34" charset="0"/>
              </a:rPr>
              <a:t>Target audience perceptions—what they know, think, and feel about the library, help you determine the types of messages and story elements that will be effective.</a:t>
            </a:r>
          </a:p>
          <a:p>
            <a:pPr lvl="1" eaLnBrk="1" hangingPunct="1">
              <a:lnSpc>
                <a:spcPct val="90000"/>
              </a:lnSpc>
              <a:spcAft>
                <a:spcPct val="0"/>
              </a:spcAft>
              <a:buFont typeface="Arial" charset="0"/>
              <a:buChar char="•"/>
            </a:pPr>
            <a:endParaRPr lang="en-US" altLang="en-US" sz="2400" b="0" smtClean="0">
              <a:solidFill>
                <a:srgbClr val="1B3A66"/>
              </a:solidFill>
              <a:latin typeface="Verdana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altLang="en-US" sz="2400" b="0" smtClean="0">
                <a:solidFill>
                  <a:srgbClr val="1B3A66"/>
                </a:solidFill>
                <a:latin typeface="Verdana" pitchFamily="34" charset="0"/>
              </a:rPr>
              <a:t>Effective advocacy messages have one main message and up to three supporting messages that can be tailored for specific audiences.</a:t>
            </a:r>
          </a:p>
        </p:txBody>
      </p:sp>
    </p:spTree>
    <p:extLst>
      <p:ext uri="{BB962C8B-B14F-4D97-AF65-F5344CB8AC3E}">
        <p14:creationId xmlns:p14="http://schemas.microsoft.com/office/powerpoint/2010/main" val="13283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660401" y="457200"/>
            <a:ext cx="861615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400" b="0" smtClean="0">
                <a:solidFill>
                  <a:srgbClr val="CE512B"/>
                </a:solidFill>
                <a:latin typeface="Palatino Linotype" pitchFamily="18" charset="0"/>
              </a:rPr>
              <a:t>Library Story Elements</a:t>
            </a: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495300" y="2209800"/>
            <a:ext cx="8255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342900" indent="-3429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800100" indent="-3429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9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altLang="en-US" sz="2400" b="0" smtClean="0">
                <a:solidFill>
                  <a:srgbClr val="1B3A66"/>
                </a:solidFill>
                <a:latin typeface="Verdana" pitchFamily="34" charset="0"/>
              </a:rPr>
              <a:t>Three main elements that help make a library story interesting and memorable:</a:t>
            </a:r>
          </a:p>
          <a:p>
            <a:pPr lvl="2" eaLnBrk="1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en-US" altLang="en-US" b="0" smtClean="0">
                <a:solidFill>
                  <a:srgbClr val="1B3A66"/>
                </a:solidFill>
                <a:latin typeface="Verdana" pitchFamily="34" charset="0"/>
              </a:rPr>
              <a:t>Strong advocacy message or messages</a:t>
            </a:r>
          </a:p>
          <a:p>
            <a:pPr lvl="2" eaLnBrk="1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en-US" altLang="en-US" b="0" smtClean="0">
                <a:solidFill>
                  <a:srgbClr val="1B3A66"/>
                </a:solidFill>
                <a:latin typeface="Verdana" pitchFamily="34" charset="0"/>
              </a:rPr>
              <a:t>Anecdotes</a:t>
            </a:r>
          </a:p>
          <a:p>
            <a:pPr lvl="2" eaLnBrk="1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en-US" altLang="en-US" b="0" smtClean="0">
                <a:solidFill>
                  <a:srgbClr val="1B3A66"/>
                </a:solidFill>
                <a:latin typeface="Verdana" pitchFamily="34" charset="0"/>
              </a:rPr>
              <a:t>Quantitative data</a:t>
            </a:r>
          </a:p>
          <a:p>
            <a:pPr lvl="2" eaLnBrk="1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ü"/>
            </a:pPr>
            <a:endParaRPr lang="en-US" altLang="en-US" b="0" smtClean="0">
              <a:solidFill>
                <a:srgbClr val="1B3A66"/>
              </a:solidFill>
              <a:latin typeface="Verdana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US" altLang="en-US" sz="2400" b="0" smtClean="0">
                <a:solidFill>
                  <a:srgbClr val="1B3A66"/>
                </a:solidFill>
                <a:latin typeface="Verdana" pitchFamily="34" charset="0"/>
              </a:rPr>
              <a:t>Different types of stories may appeal to different target audiences</a:t>
            </a:r>
          </a:p>
          <a:p>
            <a:pPr lvl="2" eaLnBrk="1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ü"/>
            </a:pPr>
            <a:r>
              <a:rPr lang="en-US" altLang="en-US" b="0" smtClean="0">
                <a:solidFill>
                  <a:srgbClr val="1B3A66"/>
                </a:solidFill>
                <a:latin typeface="Verdana" pitchFamily="34" charset="0"/>
              </a:rPr>
              <a:t>Factual, anecdotal, inspirational, or a combination of all three</a:t>
            </a:r>
          </a:p>
        </p:txBody>
      </p:sp>
    </p:spTree>
    <p:extLst>
      <p:ext uri="{BB962C8B-B14F-4D97-AF65-F5344CB8AC3E}">
        <p14:creationId xmlns:p14="http://schemas.microsoft.com/office/powerpoint/2010/main" val="291141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ChangeArrowheads="1"/>
          </p:cNvSpPr>
          <p:nvPr/>
        </p:nvSpPr>
        <p:spPr bwMode="auto">
          <a:xfrm>
            <a:off x="0" y="304800"/>
            <a:ext cx="990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400" b="0">
                <a:solidFill>
                  <a:srgbClr val="CE512B"/>
                </a:solidFill>
                <a:latin typeface="Palatino Linotype" pitchFamily="18" charset="0"/>
                <a:ea typeface="ＭＳ Ｐゴシック" pitchFamily="34" charset="-128"/>
              </a:rPr>
              <a:t>Advocacy Action Plan Workbook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079" y="1143000"/>
            <a:ext cx="4591844" cy="5486400"/>
          </a:xfrm>
          <a:prstGeom prst="rect">
            <a:avLst/>
          </a:prstGeom>
          <a:ln>
            <a:solidFill>
              <a:srgbClr val="1B3A66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06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ChangeArrowheads="1"/>
          </p:cNvSpPr>
          <p:nvPr/>
        </p:nvSpPr>
        <p:spPr bwMode="auto">
          <a:xfrm>
            <a:off x="0" y="2971800"/>
            <a:ext cx="9906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CE512B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4400" b="0" dirty="0" smtClean="0">
                <a:solidFill>
                  <a:srgbClr val="CE512B"/>
                </a:solidFill>
                <a:latin typeface="Palatino Linotype" pitchFamily="18" charset="0"/>
                <a:ea typeface="ＭＳ Ｐゴシック" pitchFamily="34" charset="-128"/>
              </a:rPr>
              <a:t>Activity: Writing Your</a:t>
            </a:r>
            <a:br>
              <a:rPr lang="en-US" altLang="en-US" sz="4400" b="0" dirty="0" smtClean="0">
                <a:solidFill>
                  <a:srgbClr val="CE512B"/>
                </a:solidFill>
                <a:latin typeface="Palatino Linotype" pitchFamily="18" charset="0"/>
                <a:ea typeface="ＭＳ Ｐゴシック" pitchFamily="34" charset="-128"/>
              </a:rPr>
            </a:br>
            <a:r>
              <a:rPr lang="en-US" altLang="en-US" sz="4400" b="0" dirty="0" smtClean="0">
                <a:solidFill>
                  <a:srgbClr val="CE512B"/>
                </a:solidFill>
                <a:latin typeface="Palatino Linotype" pitchFamily="18" charset="0"/>
                <a:ea typeface="ＭＳ Ｐゴシック" pitchFamily="34" charset="-128"/>
              </a:rPr>
              <a:t>Library Speech</a:t>
            </a:r>
          </a:p>
        </p:txBody>
      </p:sp>
    </p:spTree>
    <p:extLst>
      <p:ext uri="{BB962C8B-B14F-4D97-AF65-F5344CB8AC3E}">
        <p14:creationId xmlns:p14="http://schemas.microsoft.com/office/powerpoint/2010/main" val="8886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ining Advocing PPT NEW with animation">
  <a:themeElements>
    <a:clrScheme name="PLA2">
      <a:dk1>
        <a:srgbClr val="1B3A66"/>
      </a:dk1>
      <a:lt1>
        <a:srgbClr val="FFFFFF"/>
      </a:lt1>
      <a:dk2>
        <a:srgbClr val="E76E34"/>
      </a:dk2>
      <a:lt2>
        <a:srgbClr val="808080"/>
      </a:lt2>
      <a:accent1>
        <a:srgbClr val="57B5E0"/>
      </a:accent1>
      <a:accent2>
        <a:srgbClr val="521C78"/>
      </a:accent2>
      <a:accent3>
        <a:srgbClr val="FFFFFF"/>
      </a:accent3>
      <a:accent4>
        <a:srgbClr val="153056"/>
      </a:accent4>
      <a:accent5>
        <a:srgbClr val="B4D7ED"/>
      </a:accent5>
      <a:accent6>
        <a:srgbClr val="49186C"/>
      </a:accent6>
      <a:hlink>
        <a:srgbClr val="009645"/>
      </a:hlink>
      <a:folHlink>
        <a:srgbClr val="F7E017"/>
      </a:folHlink>
    </a:clrScheme>
    <a:fontScheme name="OCLC_LIGHT_PC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CLC_LIGHT_P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P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P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P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P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P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P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PC 8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7600"/>
        </a:accent1>
        <a:accent2>
          <a:srgbClr val="547EC5"/>
        </a:accent2>
        <a:accent3>
          <a:srgbClr val="AAAAAA"/>
        </a:accent3>
        <a:accent4>
          <a:srgbClr val="DADADA"/>
        </a:accent4>
        <a:accent5>
          <a:srgbClr val="FFBDAA"/>
        </a:accent5>
        <a:accent6>
          <a:srgbClr val="4B72B2"/>
        </a:accent6>
        <a:hlink>
          <a:srgbClr val="FFD8B7"/>
        </a:hlink>
        <a:folHlink>
          <a:srgbClr val="FFA7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PC 9">
        <a:dk1>
          <a:srgbClr val="808080"/>
        </a:dk1>
        <a:lt1>
          <a:srgbClr val="FFFFFF"/>
        </a:lt1>
        <a:dk2>
          <a:srgbClr val="00036F"/>
        </a:dk2>
        <a:lt2>
          <a:srgbClr val="FFFFFF"/>
        </a:lt2>
        <a:accent1>
          <a:srgbClr val="FF7600"/>
        </a:accent1>
        <a:accent2>
          <a:srgbClr val="547EC5"/>
        </a:accent2>
        <a:accent3>
          <a:srgbClr val="AAAABB"/>
        </a:accent3>
        <a:accent4>
          <a:srgbClr val="DADADA"/>
        </a:accent4>
        <a:accent5>
          <a:srgbClr val="FFBDAA"/>
        </a:accent5>
        <a:accent6>
          <a:srgbClr val="4B72B2"/>
        </a:accent6>
        <a:hlink>
          <a:srgbClr val="FFD8B7"/>
        </a:hlink>
        <a:folHlink>
          <a:srgbClr val="FFA7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PC 10">
        <a:dk1>
          <a:srgbClr val="080808"/>
        </a:dk1>
        <a:lt1>
          <a:srgbClr val="FFFFFF"/>
        </a:lt1>
        <a:dk2>
          <a:srgbClr val="333333"/>
        </a:dk2>
        <a:lt2>
          <a:srgbClr val="FFFFFF"/>
        </a:lt2>
        <a:accent1>
          <a:srgbClr val="FF7600"/>
        </a:accent1>
        <a:accent2>
          <a:srgbClr val="547EC5"/>
        </a:accent2>
        <a:accent3>
          <a:srgbClr val="ADADAD"/>
        </a:accent3>
        <a:accent4>
          <a:srgbClr val="DADADA"/>
        </a:accent4>
        <a:accent5>
          <a:srgbClr val="FFBDAA"/>
        </a:accent5>
        <a:accent6>
          <a:srgbClr val="4B72B2"/>
        </a:accent6>
        <a:hlink>
          <a:srgbClr val="FFD8B7"/>
        </a:hlink>
        <a:folHlink>
          <a:srgbClr val="FFA7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PC 11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FF7600"/>
        </a:accent1>
        <a:accent2>
          <a:srgbClr val="547EC5"/>
        </a:accent2>
        <a:accent3>
          <a:srgbClr val="B2B2B2"/>
        </a:accent3>
        <a:accent4>
          <a:srgbClr val="DADADA"/>
        </a:accent4>
        <a:accent5>
          <a:srgbClr val="FFBDAA"/>
        </a:accent5>
        <a:accent6>
          <a:srgbClr val="4B72B2"/>
        </a:accent6>
        <a:hlink>
          <a:srgbClr val="FFD8B7"/>
        </a:hlink>
        <a:folHlink>
          <a:srgbClr val="FFA7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PC 12">
        <a:dk1>
          <a:srgbClr val="333333"/>
        </a:dk1>
        <a:lt1>
          <a:srgbClr val="FFFFFF"/>
        </a:lt1>
        <a:dk2>
          <a:srgbClr val="333333"/>
        </a:dk2>
        <a:lt2>
          <a:srgbClr val="080808"/>
        </a:lt2>
        <a:accent1>
          <a:srgbClr val="FF7600"/>
        </a:accent1>
        <a:accent2>
          <a:srgbClr val="61A120"/>
        </a:accent2>
        <a:accent3>
          <a:srgbClr val="FFFFFF"/>
        </a:accent3>
        <a:accent4>
          <a:srgbClr val="2A2A2A"/>
        </a:accent4>
        <a:accent5>
          <a:srgbClr val="FFBDAA"/>
        </a:accent5>
        <a:accent6>
          <a:srgbClr val="57911C"/>
        </a:accent6>
        <a:hlink>
          <a:srgbClr val="2178B5"/>
        </a:hlink>
        <a:folHlink>
          <a:srgbClr val="0003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ining Advocing PPT NEW with animation">
  <a:themeElements>
    <a:clrScheme name="PLA2">
      <a:dk1>
        <a:srgbClr val="1B3A66"/>
      </a:dk1>
      <a:lt1>
        <a:srgbClr val="FFFFFF"/>
      </a:lt1>
      <a:dk2>
        <a:srgbClr val="E76E34"/>
      </a:dk2>
      <a:lt2>
        <a:srgbClr val="808080"/>
      </a:lt2>
      <a:accent1>
        <a:srgbClr val="57B5E0"/>
      </a:accent1>
      <a:accent2>
        <a:srgbClr val="521C78"/>
      </a:accent2>
      <a:accent3>
        <a:srgbClr val="FFFFFF"/>
      </a:accent3>
      <a:accent4>
        <a:srgbClr val="153056"/>
      </a:accent4>
      <a:accent5>
        <a:srgbClr val="B4D7ED"/>
      </a:accent5>
      <a:accent6>
        <a:srgbClr val="49186C"/>
      </a:accent6>
      <a:hlink>
        <a:srgbClr val="009645"/>
      </a:hlink>
      <a:folHlink>
        <a:srgbClr val="F7E017"/>
      </a:folHlink>
    </a:clrScheme>
    <a:fontScheme name="OCLC_LIGHT_PC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CLC_LIGHT_P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P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P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P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P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P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P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PC 8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7600"/>
        </a:accent1>
        <a:accent2>
          <a:srgbClr val="547EC5"/>
        </a:accent2>
        <a:accent3>
          <a:srgbClr val="AAAAAA"/>
        </a:accent3>
        <a:accent4>
          <a:srgbClr val="DADADA"/>
        </a:accent4>
        <a:accent5>
          <a:srgbClr val="FFBDAA"/>
        </a:accent5>
        <a:accent6>
          <a:srgbClr val="4B72B2"/>
        </a:accent6>
        <a:hlink>
          <a:srgbClr val="FFD8B7"/>
        </a:hlink>
        <a:folHlink>
          <a:srgbClr val="FFA7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PC 9">
        <a:dk1>
          <a:srgbClr val="808080"/>
        </a:dk1>
        <a:lt1>
          <a:srgbClr val="FFFFFF"/>
        </a:lt1>
        <a:dk2>
          <a:srgbClr val="00036F"/>
        </a:dk2>
        <a:lt2>
          <a:srgbClr val="FFFFFF"/>
        </a:lt2>
        <a:accent1>
          <a:srgbClr val="FF7600"/>
        </a:accent1>
        <a:accent2>
          <a:srgbClr val="547EC5"/>
        </a:accent2>
        <a:accent3>
          <a:srgbClr val="AAAABB"/>
        </a:accent3>
        <a:accent4>
          <a:srgbClr val="DADADA"/>
        </a:accent4>
        <a:accent5>
          <a:srgbClr val="FFBDAA"/>
        </a:accent5>
        <a:accent6>
          <a:srgbClr val="4B72B2"/>
        </a:accent6>
        <a:hlink>
          <a:srgbClr val="FFD8B7"/>
        </a:hlink>
        <a:folHlink>
          <a:srgbClr val="FFA7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PC 10">
        <a:dk1>
          <a:srgbClr val="080808"/>
        </a:dk1>
        <a:lt1>
          <a:srgbClr val="FFFFFF"/>
        </a:lt1>
        <a:dk2>
          <a:srgbClr val="333333"/>
        </a:dk2>
        <a:lt2>
          <a:srgbClr val="FFFFFF"/>
        </a:lt2>
        <a:accent1>
          <a:srgbClr val="FF7600"/>
        </a:accent1>
        <a:accent2>
          <a:srgbClr val="547EC5"/>
        </a:accent2>
        <a:accent3>
          <a:srgbClr val="ADADAD"/>
        </a:accent3>
        <a:accent4>
          <a:srgbClr val="DADADA"/>
        </a:accent4>
        <a:accent5>
          <a:srgbClr val="FFBDAA"/>
        </a:accent5>
        <a:accent6>
          <a:srgbClr val="4B72B2"/>
        </a:accent6>
        <a:hlink>
          <a:srgbClr val="FFD8B7"/>
        </a:hlink>
        <a:folHlink>
          <a:srgbClr val="FFA7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PC 11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FF7600"/>
        </a:accent1>
        <a:accent2>
          <a:srgbClr val="547EC5"/>
        </a:accent2>
        <a:accent3>
          <a:srgbClr val="B2B2B2"/>
        </a:accent3>
        <a:accent4>
          <a:srgbClr val="DADADA"/>
        </a:accent4>
        <a:accent5>
          <a:srgbClr val="FFBDAA"/>
        </a:accent5>
        <a:accent6>
          <a:srgbClr val="4B72B2"/>
        </a:accent6>
        <a:hlink>
          <a:srgbClr val="FFD8B7"/>
        </a:hlink>
        <a:folHlink>
          <a:srgbClr val="FFA7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PC 12">
        <a:dk1>
          <a:srgbClr val="333333"/>
        </a:dk1>
        <a:lt1>
          <a:srgbClr val="FFFFFF"/>
        </a:lt1>
        <a:dk2>
          <a:srgbClr val="333333"/>
        </a:dk2>
        <a:lt2>
          <a:srgbClr val="080808"/>
        </a:lt2>
        <a:accent1>
          <a:srgbClr val="FF7600"/>
        </a:accent1>
        <a:accent2>
          <a:srgbClr val="61A120"/>
        </a:accent2>
        <a:accent3>
          <a:srgbClr val="FFFFFF"/>
        </a:accent3>
        <a:accent4>
          <a:srgbClr val="2A2A2A"/>
        </a:accent4>
        <a:accent5>
          <a:srgbClr val="FFBDAA"/>
        </a:accent5>
        <a:accent6>
          <a:srgbClr val="57911C"/>
        </a:accent6>
        <a:hlink>
          <a:srgbClr val="2178B5"/>
        </a:hlink>
        <a:folHlink>
          <a:srgbClr val="0003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MMB_x0020_Department xmlns="cee09c55-d643-4432-8845-148140087fbe">Account Management</GMMB_x0020_Department>
    <jd4e143a6be64cdca9e0a47b5449ad4e xmlns="cee09c55-d643-4432-8845-148140087fbe">
      <Terms xmlns="http://schemas.microsoft.com/office/infopath/2007/PartnerControls"/>
    </jd4e143a6be64cdca9e0a47b5449ad4e>
    <Event xmlns="87fb12e4-be31-4876-9f9a-ef51e4776801">23</Event>
    <TaxCatchAll xmlns="cee09c55-d643-4432-8845-148140087fbe"/>
    <Account_x0020_Document_x0020_Type xmlns="cee09c55-d643-4432-8845-148140087fbe">Presentation</Account_x0020_Document_x0020_Type>
    <Project xmlns="475ab437-5dce-4f05-b3a1-f79ebcc0912f">3</Projec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MMB Account Document" ma:contentTypeID="0x010100C4B91A1330EF8548A860B549DEB6CCE200793D419805F3E5488CF1FC62008AC60C" ma:contentTypeVersion="11" ma:contentTypeDescription="Use this document type to classify GMMB Account/Client documents" ma:contentTypeScope="" ma:versionID="04ffd03dfe332056786d4be85914987c">
  <xsd:schema xmlns:xsd="http://www.w3.org/2001/XMLSchema" xmlns:xs="http://www.w3.org/2001/XMLSchema" xmlns:p="http://schemas.microsoft.com/office/2006/metadata/properties" xmlns:ns2="cee09c55-d643-4432-8845-148140087fbe" xmlns:ns4="87fb12e4-be31-4876-9f9a-ef51e4776801" xmlns:ns5="475ab437-5dce-4f05-b3a1-f79ebcc0912f" targetNamespace="http://schemas.microsoft.com/office/2006/metadata/properties" ma:root="true" ma:fieldsID="2706c750872b26fc365eb1d1ea6452bc" ns2:_="" ns4:_="" ns5:_="">
    <xsd:import namespace="cee09c55-d643-4432-8845-148140087fbe"/>
    <xsd:import namespace="87fb12e4-be31-4876-9f9a-ef51e4776801"/>
    <xsd:import namespace="475ab437-5dce-4f05-b3a1-f79ebcc0912f"/>
    <xsd:element name="properties">
      <xsd:complexType>
        <xsd:sequence>
          <xsd:element name="documentManagement">
            <xsd:complexType>
              <xsd:all>
                <xsd:element ref="ns2:Account_x0020_Document_x0020_Type"/>
                <xsd:element ref="ns2:GMMB_x0020_Department" minOccurs="0"/>
                <xsd:element ref="ns2:jd4e143a6be64cdca9e0a47b5449ad4e" minOccurs="0"/>
                <xsd:element ref="ns2:TaxCatchAll" minOccurs="0"/>
                <xsd:element ref="ns2:TaxCatchAllLabel" minOccurs="0"/>
                <xsd:element ref="ns4:Event" minOccurs="0"/>
                <xsd:element ref="ns5:Proje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09c55-d643-4432-8845-148140087fbe" elementFormDefault="qualified">
    <xsd:import namespace="http://schemas.microsoft.com/office/2006/documentManagement/types"/>
    <xsd:import namespace="http://schemas.microsoft.com/office/infopath/2007/PartnerControls"/>
    <xsd:element name="Account_x0020_Document_x0020_Type" ma:index="8" ma:displayName="Acct. Doc Type" ma:description="Select the type of document" ma:format="Dropdown" ma:internalName="Account_x0020_Document_x0020_Type" ma:readOnly="false">
      <xsd:simpleType>
        <xsd:restriction base="dms:Choice">
          <xsd:enumeration value="Agenda"/>
          <xsd:enumeration value="Activity Memo"/>
          <xsd:enumeration value="Advertising Creative"/>
          <xsd:enumeration value="Article"/>
          <xsd:enumeration value="Billing Worksheet"/>
          <xsd:enumeration value="Blog"/>
          <xsd:enumeration value="Brief"/>
          <xsd:enumeration value="Brochure"/>
          <xsd:enumeration value="Budget (Estimate)"/>
          <xsd:enumeration value="Budget Tracker"/>
          <xsd:enumeration value="Case Study"/>
          <xsd:enumeration value="Communications Plan"/>
          <xsd:enumeration value="Contact List"/>
          <xsd:enumeration value="Contract"/>
          <xsd:enumeration value="Creative Files"/>
          <xsd:enumeration value="Digital"/>
          <xsd:enumeration value="Earned Media"/>
          <xsd:enumeration value="Editorial Calendar"/>
          <xsd:enumeration value="Email"/>
          <xsd:enumeration value="Estimate"/>
          <xsd:enumeration value="Expense Report"/>
          <xsd:enumeration value="Fact Sheet"/>
          <xsd:enumeration value="Image"/>
          <xsd:enumeration value="Invoice"/>
          <xsd:enumeration value="Invoice Memo"/>
          <xsd:enumeration value="Letter"/>
          <xsd:enumeration value="Logo"/>
          <xsd:enumeration value="Materials from Partner or Vendor"/>
          <xsd:enumeration value="Media Buy"/>
          <xsd:enumeration value="Media List"/>
          <xsd:enumeration value="Memo"/>
          <xsd:enumeration value="Newsletter"/>
          <xsd:enumeration value="Notes"/>
          <xsd:enumeration value="Other"/>
          <xsd:enumeration value="Outline"/>
          <xsd:enumeration value="Op-ed"/>
          <xsd:enumeration value="Outreach Toolkit"/>
          <xsd:enumeration value="Presentation"/>
          <xsd:enumeration value="Press Release"/>
          <xsd:enumeration value="Projection"/>
          <xsd:enumeration value="Proposal/Pitch"/>
          <xsd:enumeration value="Report"/>
          <xsd:enumeration value="Script"/>
          <xsd:enumeration value="Stakeholder Interview"/>
          <xsd:enumeration value="Style Guide"/>
          <xsd:enumeration value="Talking Points"/>
          <xsd:enumeration value="Timeline"/>
          <xsd:enumeration value="Transcript"/>
          <xsd:enumeration value="Video"/>
          <xsd:enumeration value="Web"/>
          <xsd:enumeration value="Whitepaper"/>
          <xsd:enumeration value="WIP"/>
          <xsd:enumeration value="Work Plan"/>
        </xsd:restriction>
      </xsd:simpleType>
    </xsd:element>
    <xsd:element name="GMMB_x0020_Department" ma:index="9" nillable="true" ma:displayName="GMMB Dept." ma:description="Select the GMMB Department" ma:format="Dropdown" ma:internalName="GMMB_x0020_Department" ma:readOnly="false">
      <xsd:simpleType>
        <xsd:restriction base="dms:Choice">
          <xsd:enumeration value="Account Management"/>
          <xsd:enumeration value="Accounting"/>
          <xsd:enumeration value="Digital"/>
          <xsd:enumeration value="HR"/>
          <xsd:enumeration value="IT"/>
          <xsd:enumeration value="Media"/>
        </xsd:restriction>
      </xsd:simpleType>
    </xsd:element>
    <xsd:element name="jd4e143a6be64cdca9e0a47b5449ad4e" ma:index="10" nillable="true" ma:taxonomy="true" ma:internalName="jd4e143a6be64cdca9e0a47b5449ad4e" ma:taxonomyFieldName="Account_x0020_Document_x0020_Tagging" ma:displayName="Acct. Tags" ma:default="" ma:fieldId="{3d4e143a-6be6-4cdc-a9e0-a47b5449ad4e}" ma:taxonomyMulti="true" ma:sspId="ae11484e-0325-4a91-998b-8fb8d893685c" ma:termSetId="bd51b120-e50b-4a0e-a52c-490e31f13cd8" ma:anchorId="de962eee-7161-4fc1-8ce9-81f188cfdfb9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a04b4d56-c814-4ccb-b5db-2d412e48b087}" ma:internalName="TaxCatchAll" ma:showField="CatchAllData" ma:web="cee09c55-d643-4432-8845-148140087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a04b4d56-c814-4ccb-b5db-2d412e48b087}" ma:internalName="TaxCatchAllLabel" ma:readOnly="true" ma:showField="CatchAllDataLabel" ma:web="cee09c55-d643-4432-8845-148140087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b12e4-be31-4876-9f9a-ef51e4776801" elementFormDefault="qualified">
    <xsd:import namespace="http://schemas.microsoft.com/office/2006/documentManagement/types"/>
    <xsd:import namespace="http://schemas.microsoft.com/office/infopath/2007/PartnerControls"/>
    <xsd:element name="Event" ma:index="15" nillable="true" ma:displayName="Event" ma:list="{2e86eba4-4c64-4e34-9896-52f33c4d8401}" ma:internalName="Event" ma:showField="LinkTitleNoMenu" ma:web="039762f8-a0fb-43ca-900c-bb3a8c8a8258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ab437-5dce-4f05-b3a1-f79ebcc0912f" elementFormDefault="qualified">
    <xsd:import namespace="http://schemas.microsoft.com/office/2006/documentManagement/types"/>
    <xsd:import namespace="http://schemas.microsoft.com/office/infopath/2007/PartnerControls"/>
    <xsd:element name="Project" ma:index="16" nillable="true" ma:displayName="Project" ma:list="{87c8c731-c9c4-44a1-9d4d-92e9f95547ef}" ma:internalName="Project" ma:showField="Title" ma:web="039762f8-a0fb-43ca-900c-bb3a8c8a8258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679C5F-D35B-4236-A8F9-11A0D918DDA5}">
  <ds:schemaRefs>
    <ds:schemaRef ds:uri="475ab437-5dce-4f05-b3a1-f79ebcc0912f"/>
    <ds:schemaRef ds:uri="87fb12e4-be31-4876-9f9a-ef51e4776801"/>
    <ds:schemaRef ds:uri="http://purl.org/dc/terms/"/>
    <ds:schemaRef ds:uri="cee09c55-d643-4432-8845-148140087fb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D8FB112-9946-4B51-9607-D5E5EE6FE9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1E13BF-1A42-488A-8133-8F840121EA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e09c55-d643-4432-8845-148140087fbe"/>
    <ds:schemaRef ds:uri="87fb12e4-be31-4876-9f9a-ef51e4776801"/>
    <ds:schemaRef ds:uri="475ab437-5dce-4f05-b3a1-f79ebcc091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264</Words>
  <Application>Microsoft Office PowerPoint</Application>
  <PresentationFormat>A4 Paper (210x297 mm)</PresentationFormat>
  <Paragraphs>37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Defining Advocing PPT NEW with animation</vt:lpstr>
      <vt:lpstr>1_Defining Advocing PPT NEW with animation</vt:lpstr>
      <vt:lpstr>Telling Your Library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GMMB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Telling Your Library Story PPT</dc:title>
  <dc:creator>Elizabeth Easterly</dc:creator>
  <cp:lastModifiedBy>Leaming, Taylor</cp:lastModifiedBy>
  <cp:revision>37</cp:revision>
  <dcterms:created xsi:type="dcterms:W3CDTF">2014-02-27T21:03:47Z</dcterms:created>
  <dcterms:modified xsi:type="dcterms:W3CDTF">2015-06-03T16:18:06Z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0x010100C4B91A1330EF8548A860B549DEB6CCE200793D419805F3E5488CF1FC62008AC60C</vt:lpwstr>
  </property>
  <property fmtid="{D5CDD505-2E9C-101B-9397-08002B2CF9AE}" pid="3" name="Account Document Tagging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</Properties>
</file>